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8"/>
  </p:notesMasterIdLst>
  <p:sldIdLst>
    <p:sldId id="256" r:id="rId2"/>
    <p:sldId id="258" r:id="rId3"/>
    <p:sldId id="259" r:id="rId4"/>
    <p:sldId id="283" r:id="rId5"/>
    <p:sldId id="260" r:id="rId6"/>
    <p:sldId id="270" r:id="rId7"/>
    <p:sldId id="271" r:id="rId8"/>
    <p:sldId id="264" r:id="rId9"/>
    <p:sldId id="267" r:id="rId10"/>
    <p:sldId id="269" r:id="rId11"/>
    <p:sldId id="277" r:id="rId12"/>
    <p:sldId id="284" r:id="rId13"/>
    <p:sldId id="278" r:id="rId14"/>
    <p:sldId id="279" r:id="rId15"/>
    <p:sldId id="280" r:id="rId16"/>
    <p:sldId id="28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>
        <p:scale>
          <a:sx n="66" d="100"/>
          <a:sy n="66" d="100"/>
        </p:scale>
        <p:origin x="-1518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140208-5573-432E-B8A1-2BAD216A0657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0FC0E0-2593-4775-8C46-B838FBBF50FD}">
      <dgm:prSet/>
      <dgm:spPr/>
      <dgm:t>
        <a:bodyPr/>
        <a:lstStyle/>
        <a:p>
          <a:pPr rtl="0"/>
          <a:r>
            <a:rPr lang="bn-BD" b="1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rPr>
            <a:t>শিল্পকলা কী ?</a:t>
          </a:r>
          <a:endParaRPr lang="bn-BD" dirty="0"/>
        </a:p>
      </dgm:t>
    </dgm:pt>
    <dgm:pt modelId="{BE04B55E-D6A6-4EA0-9E38-DD071A2B9F1C}" type="sibTrans" cxnId="{D53C21C9-AF13-44AC-ACBB-F54872CAB2F1}">
      <dgm:prSet/>
      <dgm:spPr/>
      <dgm:t>
        <a:bodyPr/>
        <a:lstStyle/>
        <a:p>
          <a:endParaRPr lang="en-US"/>
        </a:p>
      </dgm:t>
    </dgm:pt>
    <dgm:pt modelId="{9AF92897-967F-4D90-B334-C46FBCCCCF3D}" type="parTrans" cxnId="{D53C21C9-AF13-44AC-ACBB-F54872CAB2F1}">
      <dgm:prSet/>
      <dgm:spPr/>
      <dgm:t>
        <a:bodyPr/>
        <a:lstStyle/>
        <a:p>
          <a:endParaRPr lang="en-US"/>
        </a:p>
      </dgm:t>
    </dgm:pt>
    <dgm:pt modelId="{9131BB3C-698C-45A8-938B-88C46ABE5D8C}" type="pres">
      <dgm:prSet presAssocID="{BD140208-5573-432E-B8A1-2BAD216A0657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9155691-F5B0-451C-B895-D085FA32FD94}" type="pres">
      <dgm:prSet presAssocID="{C90FC0E0-2593-4775-8C46-B838FBBF50FD}" presName="circle1" presStyleLbl="node1" presStyleIdx="0" presStyleCnt="1"/>
      <dgm:spPr/>
    </dgm:pt>
    <dgm:pt modelId="{3FE2CAB9-C79B-4378-9582-F0ADB2B25957}" type="pres">
      <dgm:prSet presAssocID="{C90FC0E0-2593-4775-8C46-B838FBBF50FD}" presName="space" presStyleCnt="0"/>
      <dgm:spPr/>
    </dgm:pt>
    <dgm:pt modelId="{712E9E0B-B07F-4D93-86D4-132D9F88BF0B}" type="pres">
      <dgm:prSet presAssocID="{C90FC0E0-2593-4775-8C46-B838FBBF50FD}" presName="rect1" presStyleLbl="alignAcc1" presStyleIdx="0" presStyleCnt="1"/>
      <dgm:spPr/>
      <dgm:t>
        <a:bodyPr/>
        <a:lstStyle/>
        <a:p>
          <a:endParaRPr lang="en-US"/>
        </a:p>
      </dgm:t>
    </dgm:pt>
    <dgm:pt modelId="{9CF69B34-07EA-452C-8D74-2448701C1A52}" type="pres">
      <dgm:prSet presAssocID="{C90FC0E0-2593-4775-8C46-B838FBBF50FD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53C21C9-AF13-44AC-ACBB-F54872CAB2F1}" srcId="{BD140208-5573-432E-B8A1-2BAD216A0657}" destId="{C90FC0E0-2593-4775-8C46-B838FBBF50FD}" srcOrd="0" destOrd="0" parTransId="{9AF92897-967F-4D90-B334-C46FBCCCCF3D}" sibTransId="{BE04B55E-D6A6-4EA0-9E38-DD071A2B9F1C}"/>
    <dgm:cxn modelId="{2AAB3E71-7651-480E-A5D8-4F165609A08E}" type="presOf" srcId="{C90FC0E0-2593-4775-8C46-B838FBBF50FD}" destId="{9CF69B34-07EA-452C-8D74-2448701C1A52}" srcOrd="1" destOrd="0" presId="urn:microsoft.com/office/officeart/2005/8/layout/target3"/>
    <dgm:cxn modelId="{12FD4754-11C2-4E5F-A452-7ACDDCE9FB08}" type="presOf" srcId="{C90FC0E0-2593-4775-8C46-B838FBBF50FD}" destId="{712E9E0B-B07F-4D93-86D4-132D9F88BF0B}" srcOrd="0" destOrd="0" presId="urn:microsoft.com/office/officeart/2005/8/layout/target3"/>
    <dgm:cxn modelId="{5D7239DC-F581-459F-A247-4BF6DECE1B16}" type="presOf" srcId="{BD140208-5573-432E-B8A1-2BAD216A0657}" destId="{9131BB3C-698C-45A8-938B-88C46ABE5D8C}" srcOrd="0" destOrd="0" presId="urn:microsoft.com/office/officeart/2005/8/layout/target3"/>
    <dgm:cxn modelId="{7BC2A5B3-E730-4374-B55B-817CF885683C}" type="presParOf" srcId="{9131BB3C-698C-45A8-938B-88C46ABE5D8C}" destId="{99155691-F5B0-451C-B895-D085FA32FD94}" srcOrd="0" destOrd="0" presId="urn:microsoft.com/office/officeart/2005/8/layout/target3"/>
    <dgm:cxn modelId="{FF42BA09-58F5-4A3F-A382-264583C4699C}" type="presParOf" srcId="{9131BB3C-698C-45A8-938B-88C46ABE5D8C}" destId="{3FE2CAB9-C79B-4378-9582-F0ADB2B25957}" srcOrd="1" destOrd="0" presId="urn:microsoft.com/office/officeart/2005/8/layout/target3"/>
    <dgm:cxn modelId="{109DAA3C-100F-4D7C-A58B-1062244F8044}" type="presParOf" srcId="{9131BB3C-698C-45A8-938B-88C46ABE5D8C}" destId="{712E9E0B-B07F-4D93-86D4-132D9F88BF0B}" srcOrd="2" destOrd="0" presId="urn:microsoft.com/office/officeart/2005/8/layout/target3"/>
    <dgm:cxn modelId="{888CD9C3-8D92-47BE-8E6B-DD000D0D2F8B}" type="presParOf" srcId="{9131BB3C-698C-45A8-938B-88C46ABE5D8C}" destId="{9CF69B34-07EA-452C-8D74-2448701C1A52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140208-5573-432E-B8A1-2BAD216A0657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0FC0E0-2593-4775-8C46-B838FBBF50FD}">
      <dgm:prSet custT="1"/>
      <dgm:spPr/>
      <dgm:t>
        <a:bodyPr/>
        <a:lstStyle/>
        <a:p>
          <a:pPr rtl="0"/>
          <a:r>
            <a:rPr lang="bn-BD" sz="3600" b="1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rPr>
            <a:t>শিল্পকলা প্রধানত কত প্রকার  ও কী  কী? যে কোন  ১টি শিল্পকলার বর্ণনা দাও?   </a:t>
          </a:r>
          <a:endParaRPr lang="bn-BD" sz="3600" dirty="0"/>
        </a:p>
      </dgm:t>
    </dgm:pt>
    <dgm:pt modelId="{9AF92897-967F-4D90-B334-C46FBCCCCF3D}" type="parTrans" cxnId="{D53C21C9-AF13-44AC-ACBB-F54872CAB2F1}">
      <dgm:prSet/>
      <dgm:spPr/>
      <dgm:t>
        <a:bodyPr/>
        <a:lstStyle/>
        <a:p>
          <a:endParaRPr lang="en-US"/>
        </a:p>
      </dgm:t>
    </dgm:pt>
    <dgm:pt modelId="{BE04B55E-D6A6-4EA0-9E38-DD071A2B9F1C}" type="sibTrans" cxnId="{D53C21C9-AF13-44AC-ACBB-F54872CAB2F1}">
      <dgm:prSet/>
      <dgm:spPr/>
      <dgm:t>
        <a:bodyPr/>
        <a:lstStyle/>
        <a:p>
          <a:endParaRPr lang="en-US"/>
        </a:p>
      </dgm:t>
    </dgm:pt>
    <dgm:pt modelId="{9131BB3C-698C-45A8-938B-88C46ABE5D8C}" type="pres">
      <dgm:prSet presAssocID="{BD140208-5573-432E-B8A1-2BAD216A0657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9155691-F5B0-451C-B895-D085FA32FD94}" type="pres">
      <dgm:prSet presAssocID="{C90FC0E0-2593-4775-8C46-B838FBBF50FD}" presName="circle1" presStyleLbl="node1" presStyleIdx="0" presStyleCnt="1"/>
      <dgm:spPr/>
    </dgm:pt>
    <dgm:pt modelId="{3FE2CAB9-C79B-4378-9582-F0ADB2B25957}" type="pres">
      <dgm:prSet presAssocID="{C90FC0E0-2593-4775-8C46-B838FBBF50FD}" presName="space" presStyleCnt="0"/>
      <dgm:spPr/>
    </dgm:pt>
    <dgm:pt modelId="{712E9E0B-B07F-4D93-86D4-132D9F88BF0B}" type="pres">
      <dgm:prSet presAssocID="{C90FC0E0-2593-4775-8C46-B838FBBF50FD}" presName="rect1" presStyleLbl="alignAcc1" presStyleIdx="0" presStyleCnt="1"/>
      <dgm:spPr/>
      <dgm:t>
        <a:bodyPr/>
        <a:lstStyle/>
        <a:p>
          <a:endParaRPr lang="en-US"/>
        </a:p>
      </dgm:t>
    </dgm:pt>
    <dgm:pt modelId="{9CF69B34-07EA-452C-8D74-2448701C1A52}" type="pres">
      <dgm:prSet presAssocID="{C90FC0E0-2593-4775-8C46-B838FBBF50FD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53C21C9-AF13-44AC-ACBB-F54872CAB2F1}" srcId="{BD140208-5573-432E-B8A1-2BAD216A0657}" destId="{C90FC0E0-2593-4775-8C46-B838FBBF50FD}" srcOrd="0" destOrd="0" parTransId="{9AF92897-967F-4D90-B334-C46FBCCCCF3D}" sibTransId="{BE04B55E-D6A6-4EA0-9E38-DD071A2B9F1C}"/>
    <dgm:cxn modelId="{CE3EB543-989D-4DCD-9B39-C4928900B1EA}" type="presOf" srcId="{C90FC0E0-2593-4775-8C46-B838FBBF50FD}" destId="{712E9E0B-B07F-4D93-86D4-132D9F88BF0B}" srcOrd="0" destOrd="0" presId="urn:microsoft.com/office/officeart/2005/8/layout/target3"/>
    <dgm:cxn modelId="{DD9D07D8-699B-447A-AB31-6E77CEB044D2}" type="presOf" srcId="{C90FC0E0-2593-4775-8C46-B838FBBF50FD}" destId="{9CF69B34-07EA-452C-8D74-2448701C1A52}" srcOrd="1" destOrd="0" presId="urn:microsoft.com/office/officeart/2005/8/layout/target3"/>
    <dgm:cxn modelId="{6036A9EC-CAD0-4A11-9E32-41D59AAB6D0A}" type="presOf" srcId="{BD140208-5573-432E-B8A1-2BAD216A0657}" destId="{9131BB3C-698C-45A8-938B-88C46ABE5D8C}" srcOrd="0" destOrd="0" presId="urn:microsoft.com/office/officeart/2005/8/layout/target3"/>
    <dgm:cxn modelId="{8E0729C8-8FCA-424E-8BDA-ED072DD2F6FC}" type="presParOf" srcId="{9131BB3C-698C-45A8-938B-88C46ABE5D8C}" destId="{99155691-F5B0-451C-B895-D085FA32FD94}" srcOrd="0" destOrd="0" presId="urn:microsoft.com/office/officeart/2005/8/layout/target3"/>
    <dgm:cxn modelId="{57458946-94FD-42F9-84D3-98A873E6CA34}" type="presParOf" srcId="{9131BB3C-698C-45A8-938B-88C46ABE5D8C}" destId="{3FE2CAB9-C79B-4378-9582-F0ADB2B25957}" srcOrd="1" destOrd="0" presId="urn:microsoft.com/office/officeart/2005/8/layout/target3"/>
    <dgm:cxn modelId="{44A7A71F-36C6-4344-BE52-84EB77CBCF8E}" type="presParOf" srcId="{9131BB3C-698C-45A8-938B-88C46ABE5D8C}" destId="{712E9E0B-B07F-4D93-86D4-132D9F88BF0B}" srcOrd="2" destOrd="0" presId="urn:microsoft.com/office/officeart/2005/8/layout/target3"/>
    <dgm:cxn modelId="{2D7F399D-01B7-45E4-A3E7-C5CBEBD935B4}" type="presParOf" srcId="{9131BB3C-698C-45A8-938B-88C46ABE5D8C}" destId="{9CF69B34-07EA-452C-8D74-2448701C1A52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155691-F5B0-451C-B895-D085FA32FD94}">
      <dsp:nvSpPr>
        <dsp:cNvPr id="0" name=""/>
        <dsp:cNvSpPr/>
      </dsp:nvSpPr>
      <dsp:spPr>
        <a:xfrm>
          <a:off x="0" y="0"/>
          <a:ext cx="1828800" cy="1828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2E9E0B-B07F-4D93-86D4-132D9F88BF0B}">
      <dsp:nvSpPr>
        <dsp:cNvPr id="0" name=""/>
        <dsp:cNvSpPr/>
      </dsp:nvSpPr>
      <dsp:spPr>
        <a:xfrm>
          <a:off x="914400" y="0"/>
          <a:ext cx="7086600" cy="182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6500" b="1" kern="120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rPr>
            <a:t>শিল্পকলা কী ?</a:t>
          </a:r>
          <a:endParaRPr lang="bn-BD" sz="6500" kern="1200" dirty="0"/>
        </a:p>
      </dsp:txBody>
      <dsp:txXfrm>
        <a:off x="914400" y="0"/>
        <a:ext cx="7086600" cy="18288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155691-F5B0-451C-B895-D085FA32FD94}">
      <dsp:nvSpPr>
        <dsp:cNvPr id="0" name=""/>
        <dsp:cNvSpPr/>
      </dsp:nvSpPr>
      <dsp:spPr>
        <a:xfrm>
          <a:off x="0" y="0"/>
          <a:ext cx="1828800" cy="1828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2E9E0B-B07F-4D93-86D4-132D9F88BF0B}">
      <dsp:nvSpPr>
        <dsp:cNvPr id="0" name=""/>
        <dsp:cNvSpPr/>
      </dsp:nvSpPr>
      <dsp:spPr>
        <a:xfrm>
          <a:off x="914400" y="0"/>
          <a:ext cx="7086600" cy="182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b="1" kern="120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rPr>
            <a:t>শিল্পকলা প্রধানত কত প্রকার  ও কী  কী? যে কোন  ১টি শিল্পকলার বর্ণনা দাও?   </a:t>
          </a:r>
          <a:endParaRPr lang="bn-BD" sz="3600" kern="1200" dirty="0"/>
        </a:p>
      </dsp:txBody>
      <dsp:txXfrm>
        <a:off x="914400" y="0"/>
        <a:ext cx="7086600" cy="1828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0576AB-BD0E-4E3F-86F4-D39A06A423CE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AC0505-E6AE-40F7-BA8B-757CA455B5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986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AC0505-E6AE-40F7-BA8B-757CA455B5FF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535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 smtClean="0"/>
              <a:t>দাই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AC0505-E6AE-40F7-BA8B-757CA455B5F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B68E65E8-E65D-4786-86F0-2BAD269DD791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1DB0DE0-0674-4718-8CFF-7F3113A730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68E65E8-E65D-4786-86F0-2BAD269DD791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1DB0DE0-0674-4718-8CFF-7F3113A730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65E8-E65D-4786-86F0-2BAD269DD791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1DB0DE0-0674-4718-8CFF-7F3113A730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68E65E8-E65D-4786-86F0-2BAD269DD791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DB0DE0-0674-4718-8CFF-7F3113A730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B68E65E8-E65D-4786-86F0-2BAD269DD791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1DB0DE0-0674-4718-8CFF-7F3113A730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65E8-E65D-4786-86F0-2BAD269DD791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1DB0DE0-0674-4718-8CFF-7F3113A730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65E8-E65D-4786-86F0-2BAD269DD791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1DB0DE0-0674-4718-8CFF-7F3113A730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68E65E8-E65D-4786-86F0-2BAD269DD791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1DB0DE0-0674-4718-8CFF-7F3113A730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B68E65E8-E65D-4786-86F0-2BAD269DD791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E1DB0DE0-0674-4718-8CFF-7F3113A730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65E8-E65D-4786-86F0-2BAD269DD791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B0DE0-0674-4718-8CFF-7F3113A730B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E65E8-E65D-4786-86F0-2BAD269DD791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B0DE0-0674-4718-8CFF-7F3113A730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B68E65E8-E65D-4786-86F0-2BAD269DD791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E1DB0DE0-0674-4718-8CFF-7F3113A730B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9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6.gif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gif"/><Relationship Id="rId4" Type="http://schemas.openxmlformats.org/officeDocument/2006/relationships/image" Target="../media/image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gif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6.gif"/><Relationship Id="rId4" Type="http://schemas.openxmlformats.org/officeDocument/2006/relationships/image" Target="../media/image23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24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diagramLayout" Target="../diagrams/layout2.xml"/><Relationship Id="rId7" Type="http://schemas.openxmlformats.org/officeDocument/2006/relationships/image" Target="../media/image27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lower239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9743" y="-304800"/>
            <a:ext cx="3886200" cy="60198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266043" y="1791766"/>
            <a:ext cx="1600200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3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স্বা</a:t>
            </a:r>
            <a:r>
              <a:rPr lang="bn-BD" sz="13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13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352800" y="1828800"/>
            <a:ext cx="1600200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3800" b="1" dirty="0" smtClean="0">
                <a:ln w="11430"/>
                <a:solidFill>
                  <a:srgbClr val="66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 </a:t>
            </a:r>
            <a:endParaRPr lang="en-US" sz="13800" b="1" dirty="0">
              <a:ln w="11430"/>
              <a:solidFill>
                <a:srgbClr val="66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95800" y="1828800"/>
            <a:ext cx="1143000" cy="220980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3800" b="1" dirty="0" smtClean="0">
                <a:ln w="11430"/>
                <a:solidFill>
                  <a:srgbClr val="CC00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</a:t>
            </a:r>
            <a:endParaRPr lang="en-US" sz="13800" b="1" dirty="0">
              <a:ln w="11430"/>
              <a:solidFill>
                <a:srgbClr val="CC00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62600" y="1828800"/>
            <a:ext cx="1066800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3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endParaRPr lang="en-US" sz="138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5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00"/>
                            </p:stCondLst>
                            <p:childTnLst>
                              <p:par>
                                <p:cTn id="25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31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00"/>
                            </p:stCondLst>
                            <p:childTnLst>
                              <p:par>
                                <p:cTn id="38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4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49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00"/>
                            </p:stCondLst>
                            <p:childTnLst>
                              <p:par>
                                <p:cTn id="51" presetID="4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57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0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62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8" grpId="1"/>
      <p:bldP spid="28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:\Animation\blomst093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6200" y="6314976"/>
            <a:ext cx="2590800" cy="543024"/>
          </a:xfrm>
          <a:prstGeom prst="rect">
            <a:avLst/>
          </a:prstGeom>
          <a:noFill/>
        </p:spPr>
      </p:pic>
      <p:pic>
        <p:nvPicPr>
          <p:cNvPr id="5" name="Picture 2" descr="G:\Animation\blomst093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6324600"/>
            <a:ext cx="2590800" cy="543024"/>
          </a:xfrm>
          <a:prstGeom prst="rect">
            <a:avLst/>
          </a:prstGeom>
          <a:noFill/>
        </p:spPr>
      </p:pic>
      <p:pic>
        <p:nvPicPr>
          <p:cNvPr id="6" name="Picture 2" descr="G:\Animation\blomst093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0" y="6324600"/>
            <a:ext cx="2590800" cy="543024"/>
          </a:xfrm>
          <a:prstGeom prst="rect">
            <a:avLst/>
          </a:prstGeom>
          <a:noFill/>
        </p:spPr>
      </p:pic>
      <p:pic>
        <p:nvPicPr>
          <p:cNvPr id="7" name="Picture 2" descr="G:\Animation\blomst093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9400" y="6314976"/>
            <a:ext cx="2590800" cy="543024"/>
          </a:xfrm>
          <a:prstGeom prst="rect">
            <a:avLst/>
          </a:prstGeom>
          <a:noFill/>
        </p:spPr>
      </p:pic>
      <p:sp>
        <p:nvSpPr>
          <p:cNvPr id="9" name="Flowchart: Alternate Process 8"/>
          <p:cNvSpPr/>
          <p:nvPr/>
        </p:nvSpPr>
        <p:spPr>
          <a:xfrm>
            <a:off x="3505200" y="2220192"/>
            <a:ext cx="5029200" cy="3200400"/>
          </a:xfrm>
          <a:prstGeom prst="flowChartAlternateProcess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মোঃ মশিউর রহমান</a:t>
            </a:r>
            <a:r>
              <a:rPr lang="bn-BD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 শিক্ষক (কম্পিউটার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মোকামিয়া মাধ্যমিক </a:t>
            </a: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বিদ্যালায় </a:t>
            </a:r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বেতাগী, বরগুনা</a:t>
            </a: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Webdings"/>
              </a:rPr>
              <a:t>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01716375477</a:t>
            </a:r>
            <a:endParaRPr lang="bn-BD" sz="3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Email-modernbetagi@gmail.com</a:t>
            </a:r>
            <a:endParaRPr lang="bn-BD" sz="2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Flowchart: Alternate Process 11"/>
          <p:cNvSpPr/>
          <p:nvPr/>
        </p:nvSpPr>
        <p:spPr>
          <a:xfrm>
            <a:off x="457200" y="2570015"/>
            <a:ext cx="2438400" cy="2611585"/>
          </a:xfrm>
          <a:prstGeom prst="flowChartAlternateProcess">
            <a:avLst/>
          </a:prstGeom>
          <a:blipFill>
            <a:blip r:embed="rId4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Cloud Callout 12"/>
          <p:cNvSpPr/>
          <p:nvPr/>
        </p:nvSpPr>
        <p:spPr>
          <a:xfrm>
            <a:off x="1683657" y="76200"/>
            <a:ext cx="4800600" cy="1371600"/>
          </a:xfrm>
          <a:prstGeom prst="cloudCallout">
            <a:avLst>
              <a:gd name="adj1" fmla="val 30717"/>
              <a:gd name="adj2" fmla="val 68321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4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s-christmas-flowers-18156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-152400"/>
            <a:ext cx="1897262" cy="2133600"/>
          </a:xfrm>
          <a:prstGeom prst="rect">
            <a:avLst/>
          </a:prstGeom>
        </p:spPr>
      </p:pic>
      <p:pic>
        <p:nvPicPr>
          <p:cNvPr id="7" name="Picture 6" descr="eyesread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16115"/>
            <a:ext cx="1524000" cy="1447799"/>
          </a:xfrm>
          <a:prstGeom prst="rect">
            <a:avLst/>
          </a:prstGeom>
        </p:spPr>
      </p:pic>
      <p:sp>
        <p:nvSpPr>
          <p:cNvPr id="3" name="Cloud Callout 2"/>
          <p:cNvSpPr/>
          <p:nvPr/>
        </p:nvSpPr>
        <p:spPr>
          <a:xfrm>
            <a:off x="2286000" y="94342"/>
            <a:ext cx="4800600" cy="1371600"/>
          </a:xfrm>
          <a:prstGeom prst="cloudCallout">
            <a:avLst>
              <a:gd name="adj1" fmla="val -32473"/>
              <a:gd name="adj2" fmla="val 111707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5400" dirty="0">
              <a:solidFill>
                <a:srgbClr val="FFFF0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858" y="2286000"/>
            <a:ext cx="3690542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Flowchart: Internal Storage 7"/>
          <p:cNvSpPr/>
          <p:nvPr/>
        </p:nvSpPr>
        <p:spPr>
          <a:xfrm>
            <a:off x="4328886" y="2286000"/>
            <a:ext cx="4800600" cy="4267200"/>
          </a:xfrm>
          <a:prstGeom prst="flowChartInternalStorage">
            <a:avLst/>
          </a:prstGeom>
          <a:gradFill flip="none" rotWithShape="1">
            <a:gsLst>
              <a:gs pos="0">
                <a:schemeClr val="accent4">
                  <a:lumMod val="50000"/>
                  <a:tint val="66000"/>
                  <a:satMod val="160000"/>
                </a:schemeClr>
              </a:gs>
              <a:gs pos="50000">
                <a:schemeClr val="accent4">
                  <a:lumMod val="50000"/>
                  <a:tint val="44500"/>
                  <a:satMod val="160000"/>
                </a:schemeClr>
              </a:gs>
              <a:gs pos="100000">
                <a:schemeClr val="accent4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শ্রেণীঃ </a:t>
            </a:r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r>
              <a:rPr lang="bn-BD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বিষয়ঃ </a:t>
            </a:r>
            <a:r>
              <a:rPr lang="bn-BD" sz="3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বিষয়ঃ চারু ও কারুকলা</a:t>
            </a:r>
            <a:endParaRPr lang="bn-BD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চতুর্থ</a:t>
            </a:r>
          </a:p>
          <a:p>
            <a:r>
              <a:rPr lang="bn-BD" sz="2800" dirty="0" smtClean="0">
                <a:solidFill>
                  <a:schemeClr val="bg1"/>
                </a:solidFill>
                <a:effectLst>
                  <a:innerShdw blurRad="114300">
                    <a:srgbClr val="FF0000"/>
                  </a:innerShdw>
                </a:effectLst>
                <a:latin typeface="NikoshBAN" pitchFamily="2" charset="0"/>
                <a:cs typeface="NikoshBAN" pitchFamily="2" charset="0"/>
              </a:rPr>
              <a:t>পাঠের বিষয়বস্তুঃ শিল্পকলা</a:t>
            </a:r>
            <a:endParaRPr lang="bn-BD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BD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৫০মিনিট</a:t>
            </a:r>
            <a:r>
              <a:rPr lang="en-US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bn-BD" sz="3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তারিখঃ ০৫/০২/২০১৪ </a:t>
            </a:r>
            <a:r>
              <a:rPr lang="bn-BD" sz="32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খ্রীঃ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6" name="Picture 5" descr="d56cd79a5ec90eeda7afb599ba8b40bc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28599" y="5105400"/>
            <a:ext cx="1450191" cy="1752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020.jpg"/>
          <p:cNvPicPr>
            <a:picLocks noChangeAspect="1"/>
          </p:cNvPicPr>
          <p:nvPr/>
        </p:nvPicPr>
        <p:blipFill>
          <a:blip r:embed="rId2"/>
          <a:srcRect b="8571"/>
          <a:stretch>
            <a:fillRect/>
          </a:stretch>
        </p:blipFill>
        <p:spPr>
          <a:xfrm>
            <a:off x="381000" y="609600"/>
            <a:ext cx="3813342" cy="24384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IMG_047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685800"/>
            <a:ext cx="3657600" cy="2743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image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657600"/>
            <a:ext cx="3657600" cy="27396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jamal-gonj-news-mriet-silpo-pictur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0" y="3757050"/>
            <a:ext cx="3509904" cy="260827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 descr="graphics-christmas-flowers-181560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0" y="-152400"/>
            <a:ext cx="1897262" cy="2133600"/>
          </a:xfrm>
          <a:prstGeom prst="rect">
            <a:avLst/>
          </a:prstGeom>
        </p:spPr>
      </p:pic>
      <p:pic>
        <p:nvPicPr>
          <p:cNvPr id="8" name="Picture 7" descr="d56cd79a5ec90eeda7afb599ba8b40bc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28599" y="5105400"/>
            <a:ext cx="1450191" cy="1752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eccles-Arts-and-Craft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55" y="1371600"/>
            <a:ext cx="3967053" cy="2819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 descr="image_1192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6609" y="1447800"/>
            <a:ext cx="3590191" cy="2666999"/>
          </a:xfrm>
          <a:prstGeom prst="rect">
            <a:avLst/>
          </a:prstGeom>
          <a:ln w="88900" cap="sq" cmpd="thickThin">
            <a:solidFill>
              <a:srgbClr val="FF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 descr="5230963fbbad3-No1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881" y="4347210"/>
            <a:ext cx="3505200" cy="2463619"/>
          </a:xfrm>
          <a:prstGeom prst="rect">
            <a:avLst/>
          </a:prstGeom>
          <a:ln w="5715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graphics-christmas-flowers-181560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-152400"/>
            <a:ext cx="1897262" cy="2133600"/>
          </a:xfrm>
          <a:prstGeom prst="rect">
            <a:avLst/>
          </a:prstGeom>
        </p:spPr>
      </p:pic>
      <p:pic>
        <p:nvPicPr>
          <p:cNvPr id="7" name="Picture 6" descr="d56cd79a5ec90eeda7afb599ba8b40bc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28599" y="5105400"/>
            <a:ext cx="1450191" cy="1752600"/>
          </a:xfrm>
          <a:prstGeom prst="rect">
            <a:avLst/>
          </a:prstGeom>
        </p:spPr>
      </p:pic>
      <p:pic>
        <p:nvPicPr>
          <p:cNvPr id="8" name="Picture 7" descr="noksikatha16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03865" y="4250932"/>
            <a:ext cx="3582935" cy="27172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ainulAbedin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447800"/>
            <a:ext cx="7722704" cy="2057400"/>
          </a:xfrm>
          <a:prstGeom prst="rect">
            <a:avLst/>
          </a:prstGeom>
        </p:spPr>
      </p:pic>
      <p:pic>
        <p:nvPicPr>
          <p:cNvPr id="4" name="Picture 3" descr="Quamrul_naya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3733800"/>
            <a:ext cx="4419600" cy="29548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sp>
        <p:nvSpPr>
          <p:cNvPr id="5" name="Rounded Rectangle 4"/>
          <p:cNvSpPr/>
          <p:nvPr/>
        </p:nvSpPr>
        <p:spPr>
          <a:xfrm>
            <a:off x="1981200" y="228600"/>
            <a:ext cx="4800600" cy="762000"/>
          </a:xfrm>
          <a:prstGeom prst="roundRect">
            <a:avLst/>
          </a:prstGeom>
          <a:solidFill>
            <a:srgbClr val="002060"/>
          </a:solidFill>
          <a:ln w="38100">
            <a:solidFill>
              <a:srgbClr val="FFC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চারুশিল্প / নান্দনিক শিল্প   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7-Point Star 6"/>
          <p:cNvSpPr/>
          <p:nvPr/>
        </p:nvSpPr>
        <p:spPr>
          <a:xfrm>
            <a:off x="6553200" y="3886200"/>
            <a:ext cx="2286000" cy="2057400"/>
          </a:xfrm>
          <a:prstGeom prst="star7">
            <a:avLst/>
          </a:prstGeom>
          <a:ln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চিত্রকলা</a:t>
            </a:r>
            <a:r>
              <a:rPr lang="bn-BD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graphics-christmas-flowers-181560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-152400"/>
            <a:ext cx="1897262" cy="2133600"/>
          </a:xfrm>
          <a:prstGeom prst="rect">
            <a:avLst/>
          </a:prstGeom>
        </p:spPr>
      </p:pic>
      <p:pic>
        <p:nvPicPr>
          <p:cNvPr id="8" name="Picture 7" descr="d56cd79a5ec90eeda7afb599ba8b40bc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28599" y="5105400"/>
            <a:ext cx="1450191" cy="1752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repeatCount="indefinite" decel="100000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300px-Plimpton_3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1447800"/>
            <a:ext cx="3048000" cy="510540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1981200" y="228600"/>
            <a:ext cx="4800600" cy="762000"/>
          </a:xfrm>
          <a:prstGeom prst="roundRect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চারুশিল্প / নান্দনিক শিল্প   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Left Arrow Callout 8"/>
          <p:cNvSpPr/>
          <p:nvPr/>
        </p:nvSpPr>
        <p:spPr>
          <a:xfrm>
            <a:off x="3505200" y="2057400"/>
            <a:ext cx="1905000" cy="914400"/>
          </a:xfrm>
          <a:prstGeom prst="leftArrow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ভাস্কর্য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ight Arrow Callout 9"/>
          <p:cNvSpPr/>
          <p:nvPr/>
        </p:nvSpPr>
        <p:spPr>
          <a:xfrm>
            <a:off x="3962400" y="5257800"/>
            <a:ext cx="1905000" cy="914400"/>
          </a:xfrm>
          <a:prstGeom prst="rightArrow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খোদাই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graphics-christmas-flowers-18156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-152400"/>
            <a:ext cx="1897262" cy="2133600"/>
          </a:xfrm>
          <a:prstGeom prst="rect">
            <a:avLst/>
          </a:prstGeom>
        </p:spPr>
      </p:pic>
      <p:pic>
        <p:nvPicPr>
          <p:cNvPr id="1026" name="Picture 2" descr="C:\Users\Doel-1612i3\Desktop\MR\Image\Lahor Image\20090308123001_blog_untitled-1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49840"/>
            <a:ext cx="3352800" cy="5067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d56cd79a5ec90eeda7afb599ba8b40bc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28599" y="5105400"/>
            <a:ext cx="1450191" cy="1752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Vertical Scroll 31"/>
          <p:cNvSpPr/>
          <p:nvPr/>
        </p:nvSpPr>
        <p:spPr>
          <a:xfrm>
            <a:off x="304800" y="2286000"/>
            <a:ext cx="8839200" cy="4114800"/>
          </a:xfrm>
          <a:prstGeom prst="verticalScroll">
            <a:avLst>
              <a:gd name="adj" fmla="val 16541"/>
            </a:avLst>
          </a:prstGeom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শিল্পকলা সম্পর্কে সংক্ষেপে বর্ণনা করতে পারবে।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bn-BD" sz="3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শিল্পকলার বিভিন্ন শ্রেণি বিভাগ করতে পারবে।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bn-BD" sz="3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নান্দনিক শিল্প , লোকশিল্প ও কারুশিল্প সম্পর্কে </a:t>
            </a:r>
          </a:p>
          <a:p>
            <a:pPr>
              <a:lnSpc>
                <a:spcPct val="150000"/>
              </a:lnSpc>
            </a:pPr>
            <a:r>
              <a:rPr lang="bn-BD" sz="3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  ব্যাখ্যা করতে পারব। </a:t>
            </a:r>
            <a:endParaRPr lang="en-US" sz="36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Cloud Callout 9"/>
          <p:cNvSpPr/>
          <p:nvPr/>
        </p:nvSpPr>
        <p:spPr>
          <a:xfrm>
            <a:off x="2362200" y="76200"/>
            <a:ext cx="4800600" cy="1371600"/>
          </a:xfrm>
          <a:prstGeom prst="cloudCallout">
            <a:avLst>
              <a:gd name="adj1" fmla="val -35194"/>
              <a:gd name="adj2" fmla="val 76787"/>
            </a:avLst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4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graphics-christmas-flowers-18156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-152400"/>
            <a:ext cx="1897262" cy="2133600"/>
          </a:xfrm>
          <a:prstGeom prst="rect">
            <a:avLst/>
          </a:prstGeom>
        </p:spPr>
      </p:pic>
      <p:pic>
        <p:nvPicPr>
          <p:cNvPr id="5" name="Picture 4" descr="d56cd79a5ec90eeda7afb599ba8b40bc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8599" y="5105400"/>
            <a:ext cx="1450191" cy="1752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accel="500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Vertical Scroll 11"/>
          <p:cNvSpPr/>
          <p:nvPr/>
        </p:nvSpPr>
        <p:spPr>
          <a:xfrm>
            <a:off x="3109686" y="1447800"/>
            <a:ext cx="5881914" cy="5334000"/>
          </a:xfrm>
          <a:prstGeom prst="verticalScroll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115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শিল্পকলা</a:t>
            </a:r>
            <a:endParaRPr lang="en-US" sz="2000" dirty="0">
              <a:solidFill>
                <a:srgbClr val="00206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56" y="1676400"/>
            <a:ext cx="2819401" cy="2819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ounded Rectangle 1"/>
          <p:cNvSpPr/>
          <p:nvPr/>
        </p:nvSpPr>
        <p:spPr>
          <a:xfrm>
            <a:off x="2362200" y="228600"/>
            <a:ext cx="3733800" cy="914400"/>
          </a:xfrm>
          <a:prstGeom prst="roundRect">
            <a:avLst/>
          </a:prstGeom>
          <a:solidFill>
            <a:srgbClr val="00206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bn-BD" sz="4800" dirty="0">
                <a:solidFill>
                  <a:prstClr val="white"/>
                </a:solidFill>
              </a:rPr>
              <a:t>পাঠ ঘোষনা</a:t>
            </a:r>
            <a:endParaRPr lang="en-US" sz="4800" dirty="0">
              <a:solidFill>
                <a:prstClr val="white"/>
              </a:solidFill>
            </a:endParaRPr>
          </a:p>
        </p:txBody>
      </p:sp>
      <p:pic>
        <p:nvPicPr>
          <p:cNvPr id="5" name="Picture 4" descr="graphics-christmas-flowers-181560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-152400"/>
            <a:ext cx="1897262" cy="2133600"/>
          </a:xfrm>
          <a:prstGeom prst="rect">
            <a:avLst/>
          </a:prstGeom>
        </p:spPr>
      </p:pic>
      <p:pic>
        <p:nvPicPr>
          <p:cNvPr id="6" name="Picture 5" descr="d56cd79a5ec90eeda7afb599ba8b40bc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28599" y="5105400"/>
            <a:ext cx="1450191" cy="1752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Alternate Process 3"/>
          <p:cNvSpPr/>
          <p:nvPr/>
        </p:nvSpPr>
        <p:spPr>
          <a:xfrm>
            <a:off x="2743200" y="228600"/>
            <a:ext cx="3048000" cy="990600"/>
          </a:xfrm>
          <a:prstGeom prst="flowChartAlternateProcess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শিল্পকলা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4037806" y="1447006"/>
            <a:ext cx="4572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057400" y="1676400"/>
            <a:ext cx="4495800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1713705" y="20193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6209506" y="2019300"/>
            <a:ext cx="685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Flowchart: Alternate Process 16"/>
          <p:cNvSpPr/>
          <p:nvPr/>
        </p:nvSpPr>
        <p:spPr>
          <a:xfrm>
            <a:off x="5638800" y="2438400"/>
            <a:ext cx="2057400" cy="685800"/>
          </a:xfrm>
          <a:prstGeom prst="flowChartAlternateProcess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কারুশিল্প</a:t>
            </a:r>
            <a:r>
              <a:rPr lang="bn-BD" sz="3600" dirty="0" smtClean="0"/>
              <a:t> </a:t>
            </a:r>
            <a:endParaRPr lang="en-US" sz="3600" dirty="0"/>
          </a:p>
        </p:txBody>
      </p:sp>
      <p:cxnSp>
        <p:nvCxnSpPr>
          <p:cNvPr id="23" name="Straight Arrow Connector 22"/>
          <p:cNvCxnSpPr/>
          <p:nvPr/>
        </p:nvCxnSpPr>
        <p:spPr>
          <a:xfrm rot="5400000" flipH="1" flipV="1">
            <a:off x="457597" y="4724797"/>
            <a:ext cx="319960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rot="5400000" flipH="1" flipV="1">
            <a:off x="5028405" y="4799806"/>
            <a:ext cx="32004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6629400" y="3733800"/>
            <a:ext cx="5334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6629400" y="4724400"/>
            <a:ext cx="5334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6629400" y="5638800"/>
            <a:ext cx="609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Round Diagonal Corner Rectangle 40"/>
          <p:cNvSpPr/>
          <p:nvPr/>
        </p:nvSpPr>
        <p:spPr>
          <a:xfrm>
            <a:off x="990600" y="2438400"/>
            <a:ext cx="2133600" cy="685800"/>
          </a:xfrm>
          <a:prstGeom prst="round2DiagRect">
            <a:avLst/>
          </a:prstGeom>
          <a:solidFill>
            <a:srgbClr val="92D05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চারুশিল্প</a:t>
            </a:r>
            <a:r>
              <a:rPr lang="bn-BD" dirty="0" smtClean="0"/>
              <a:t> </a:t>
            </a:r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>
          <a:xfrm rot="10800000">
            <a:off x="1600200" y="4191000"/>
            <a:ext cx="457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Flowchart: Alternate Process 34"/>
          <p:cNvSpPr/>
          <p:nvPr/>
        </p:nvSpPr>
        <p:spPr>
          <a:xfrm>
            <a:off x="685800" y="3962400"/>
            <a:ext cx="838200" cy="53340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নাটক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Flowchart: Alternate Process 39"/>
          <p:cNvSpPr/>
          <p:nvPr/>
        </p:nvSpPr>
        <p:spPr>
          <a:xfrm>
            <a:off x="685800" y="4953000"/>
            <a:ext cx="838200" cy="53340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নৃত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 rot="10800000">
            <a:off x="1600199" y="5257800"/>
            <a:ext cx="457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2057400" y="3657600"/>
            <a:ext cx="457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2057400" y="4800600"/>
            <a:ext cx="457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V="1">
            <a:off x="2057400" y="5867400"/>
            <a:ext cx="457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10800000">
            <a:off x="1600199" y="6324600"/>
            <a:ext cx="457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5" name="Flowchart: Alternate Process 54"/>
          <p:cNvSpPr/>
          <p:nvPr/>
        </p:nvSpPr>
        <p:spPr>
          <a:xfrm>
            <a:off x="685800" y="6096000"/>
            <a:ext cx="838200" cy="53340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কাব্য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9" name="Flowchart: Alternate Process 58"/>
          <p:cNvSpPr/>
          <p:nvPr/>
        </p:nvSpPr>
        <p:spPr>
          <a:xfrm>
            <a:off x="2667000" y="3429000"/>
            <a:ext cx="838200" cy="53340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চিত্রকলা</a:t>
            </a:r>
            <a:endParaRPr lang="en-US" dirty="0"/>
          </a:p>
        </p:txBody>
      </p:sp>
      <p:sp>
        <p:nvSpPr>
          <p:cNvPr id="60" name="Flowchart: Alternate Process 59"/>
          <p:cNvSpPr/>
          <p:nvPr/>
        </p:nvSpPr>
        <p:spPr>
          <a:xfrm>
            <a:off x="2667000" y="4572000"/>
            <a:ext cx="838200" cy="53340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ভাস্কর্য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1" name="Flowchart: Alternate Process 60"/>
          <p:cNvSpPr/>
          <p:nvPr/>
        </p:nvSpPr>
        <p:spPr>
          <a:xfrm>
            <a:off x="2667000" y="5638800"/>
            <a:ext cx="838200" cy="53340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খোদাই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6629400" y="6400800"/>
            <a:ext cx="609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 rot="10800000">
            <a:off x="6019800" y="6019800"/>
            <a:ext cx="609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rot="10800000">
            <a:off x="6019800" y="5181600"/>
            <a:ext cx="609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 rot="10800000">
            <a:off x="6019800" y="4191000"/>
            <a:ext cx="6096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4" name="Flowchart: Alternate Process 73"/>
          <p:cNvSpPr/>
          <p:nvPr/>
        </p:nvSpPr>
        <p:spPr>
          <a:xfrm>
            <a:off x="5105400" y="3886200"/>
            <a:ext cx="838200" cy="53340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বেত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5" name="Flowchart: Alternate Process 74"/>
          <p:cNvSpPr/>
          <p:nvPr/>
        </p:nvSpPr>
        <p:spPr>
          <a:xfrm>
            <a:off x="5105400" y="4876800"/>
            <a:ext cx="838200" cy="53340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কাট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6" name="Flowchart: Alternate Process 75"/>
          <p:cNvSpPr/>
          <p:nvPr/>
        </p:nvSpPr>
        <p:spPr>
          <a:xfrm>
            <a:off x="5105400" y="5791200"/>
            <a:ext cx="838200" cy="53340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বাঁশ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7" name="Flowchart: Alternate Process 76"/>
          <p:cNvSpPr/>
          <p:nvPr/>
        </p:nvSpPr>
        <p:spPr>
          <a:xfrm>
            <a:off x="7315200" y="3505200"/>
            <a:ext cx="838200" cy="53340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মৃৎ  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8" name="Flowchart: Alternate Process 77"/>
          <p:cNvSpPr/>
          <p:nvPr/>
        </p:nvSpPr>
        <p:spPr>
          <a:xfrm>
            <a:off x="7315200" y="4495800"/>
            <a:ext cx="838200" cy="53340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তাঁত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9" name="Flowchart: Alternate Process 78"/>
          <p:cNvSpPr/>
          <p:nvPr/>
        </p:nvSpPr>
        <p:spPr>
          <a:xfrm>
            <a:off x="7315200" y="5334000"/>
            <a:ext cx="838200" cy="53340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বুনন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0" name="Flowchart: Alternate Process 79"/>
          <p:cNvSpPr/>
          <p:nvPr/>
        </p:nvSpPr>
        <p:spPr>
          <a:xfrm>
            <a:off x="7315200" y="6172200"/>
            <a:ext cx="838200" cy="533400"/>
          </a:xfrm>
          <a:prstGeom prst="flowChartAlternate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চর্ম 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7" grpId="0" animBg="1"/>
      <p:bldP spid="41" grpId="0" animBg="1"/>
      <p:bldP spid="35" grpId="0" animBg="1"/>
      <p:bldP spid="40" grpId="0" animBg="1"/>
      <p:bldP spid="55" grpId="0" animBg="1"/>
      <p:bldP spid="59" grpId="0" animBg="1"/>
      <p:bldP spid="60" grpId="0" animBg="1"/>
      <p:bldP spid="61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283374871"/>
              </p:ext>
            </p:extLst>
          </p:nvPr>
        </p:nvGraphicFramePr>
        <p:xfrm>
          <a:off x="609600" y="4876800"/>
          <a:ext cx="8001000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-76200"/>
            <a:ext cx="1255974" cy="1391257"/>
          </a:xfrm>
          <a:prstGeom prst="rect">
            <a:avLst/>
          </a:prstGeom>
        </p:spPr>
      </p:pic>
      <p:sp>
        <p:nvSpPr>
          <p:cNvPr id="8" name="Down Arrow Callout 7"/>
          <p:cNvSpPr/>
          <p:nvPr/>
        </p:nvSpPr>
        <p:spPr>
          <a:xfrm>
            <a:off x="2743200" y="76200"/>
            <a:ext cx="3810000" cy="1219200"/>
          </a:xfrm>
          <a:prstGeom prst="downArrowCallout">
            <a:avLst/>
          </a:prstGeom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latin typeface="NikoshBAN" pitchFamily="2" charset="0"/>
                <a:cs typeface="NikoshBAN" pitchFamily="2" charset="0"/>
              </a:rPr>
              <a:t>একক কাজ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e9268d16-510c-11e3-a32b-123142007d7d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640" y="1524000"/>
            <a:ext cx="4490360" cy="312749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Picture 11" descr="Bari-4-640x360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0600" y="1524001"/>
            <a:ext cx="4285534" cy="312749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Callout 3"/>
          <p:cNvSpPr/>
          <p:nvPr/>
        </p:nvSpPr>
        <p:spPr>
          <a:xfrm>
            <a:off x="2590800" y="228600"/>
            <a:ext cx="3810000" cy="1219200"/>
          </a:xfrm>
          <a:prstGeom prst="downArrowCallout">
            <a:avLst/>
          </a:prstGeom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bn-BD" sz="5400" dirty="0">
                <a:latin typeface="NikoshBAN" pitchFamily="2" charset="0"/>
                <a:cs typeface="NikoshBAN" pitchFamily="2" charset="0"/>
              </a:rPr>
              <a:t>কাজ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521351765"/>
              </p:ext>
            </p:extLst>
          </p:nvPr>
        </p:nvGraphicFramePr>
        <p:xfrm>
          <a:off x="609600" y="4876800"/>
          <a:ext cx="8001000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Content Placeholder 4"/>
          <p:cNvPicPr>
            <a:picLocks noGrp="1" noChangeAspect="1"/>
          </p:cNvPicPr>
          <p:nvPr>
            <p:ph sz="half" idx="4294967295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676401"/>
            <a:ext cx="2895600" cy="2438777"/>
          </a:xfrm>
          <a:prstGeom prst="rect">
            <a:avLst/>
          </a:prstGeom>
        </p:spPr>
      </p:pic>
      <p:pic>
        <p:nvPicPr>
          <p:cNvPr id="11" name="Content Placeholder 5"/>
          <p:cNvPicPr>
            <a:picLocks noGrp="1" noChangeAspect="1"/>
          </p:cNvPicPr>
          <p:nvPr>
            <p:ph sz="half" idx="4294967295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676400"/>
            <a:ext cx="2840019" cy="2438400"/>
          </a:xfrm>
          <a:prstGeom prst="rect">
            <a:avLst/>
          </a:prstGeom>
        </p:spPr>
      </p:pic>
      <p:pic>
        <p:nvPicPr>
          <p:cNvPr id="13" name="Content Placeholder 4" descr="Bangla (714)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8057" y="1828800"/>
            <a:ext cx="2438400" cy="2178798"/>
          </a:xfrm>
          <a:prstGeom prst="rect">
            <a:avLst/>
          </a:prstGeom>
          <a:ln w="228600" cap="sq" cmpd="thickThin">
            <a:solidFill>
              <a:schemeClr val="bg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9015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9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533400" y="5181600"/>
            <a:ext cx="8001000" cy="1524000"/>
          </a:xfrm>
          <a:prstGeom prst="roundRect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§"/>
            </a:pPr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কারুশিল্প এবং লোকশিল্পের মিল ও অমিল সম্পর্কে  ৬টি করে বাক্য লিখ । 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Down Arrow Callout 5"/>
          <p:cNvSpPr/>
          <p:nvPr/>
        </p:nvSpPr>
        <p:spPr>
          <a:xfrm>
            <a:off x="2819400" y="88015"/>
            <a:ext cx="3810000" cy="1219200"/>
          </a:xfrm>
          <a:prstGeom prst="downArrowCallout">
            <a:avLst/>
          </a:prstGeom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দলগত কাজ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F:\Documents and Settings\Administrator\My Documents\flower\BOOK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340" y="26670"/>
            <a:ext cx="2218660" cy="1192530"/>
          </a:xfrm>
          <a:prstGeom prst="rect">
            <a:avLst/>
          </a:prstGeom>
          <a:noFill/>
        </p:spPr>
      </p:pic>
      <p:pic>
        <p:nvPicPr>
          <p:cNvPr id="7" name="Picture 6" descr="3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9" y="1524000"/>
            <a:ext cx="4056249" cy="3352800"/>
          </a:xfrm>
          <a:prstGeom prst="rect">
            <a:avLst/>
          </a:prstGeom>
        </p:spPr>
      </p:pic>
      <p:pic>
        <p:nvPicPr>
          <p:cNvPr id="8" name="Content Placeholder 5" descr="Bangla (520).JPG"/>
          <p:cNvPicPr>
            <a:picLocks noGrp="1" noChangeAspect="1"/>
          </p:cNvPicPr>
          <p:nvPr>
            <p:ph sz="half" idx="4294967295"/>
          </p:nvPr>
        </p:nvPicPr>
        <p:blipFill>
          <a:blip r:embed="rId4"/>
          <a:stretch>
            <a:fillRect/>
          </a:stretch>
        </p:blipFill>
        <p:spPr>
          <a:xfrm>
            <a:off x="5181600" y="1524000"/>
            <a:ext cx="3505200" cy="3352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457200" y="2971800"/>
            <a:ext cx="8534400" cy="2286000"/>
          </a:xfrm>
          <a:prstGeom prst="roundRect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bn-BD" sz="36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১। নান্দনিক শিল্প বলতে কী বোঝ ? </a:t>
            </a:r>
          </a:p>
          <a:p>
            <a:pPr>
              <a:lnSpc>
                <a:spcPct val="150000"/>
              </a:lnSpc>
            </a:pPr>
            <a:r>
              <a:rPr lang="bn-BD" sz="36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২। নান্দনিক  শিল্পের সাথে  কারুশিল্পের পার্থক্য নির্ণয় কর ।</a:t>
            </a:r>
          </a:p>
        </p:txBody>
      </p:sp>
      <p:sp>
        <p:nvSpPr>
          <p:cNvPr id="7" name="Down Arrow Callout 6"/>
          <p:cNvSpPr/>
          <p:nvPr/>
        </p:nvSpPr>
        <p:spPr>
          <a:xfrm>
            <a:off x="2616200" y="1524000"/>
            <a:ext cx="3810000" cy="1219200"/>
          </a:xfrm>
          <a:prstGeom prst="downArrowCallout">
            <a:avLst/>
          </a:prstGeom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graphics-christmas-flowers-181560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-152400"/>
            <a:ext cx="1897262" cy="2133600"/>
          </a:xfrm>
          <a:prstGeom prst="rect">
            <a:avLst/>
          </a:prstGeom>
        </p:spPr>
      </p:pic>
      <p:pic>
        <p:nvPicPr>
          <p:cNvPr id="9" name="Picture 8" descr="d56cd79a5ec90eeda7afb599ba8b40bc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8599" y="5105400"/>
            <a:ext cx="1450191" cy="1752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tion Button: Home 1">
            <a:hlinkClick r:id="" action="ppaction://hlinkshowjump?jump=firstslide" highlightClick="1"/>
          </p:cNvPr>
          <p:cNvSpPr/>
          <p:nvPr/>
        </p:nvSpPr>
        <p:spPr>
          <a:xfrm>
            <a:off x="304800" y="1752600"/>
            <a:ext cx="3429000" cy="2590800"/>
          </a:xfrm>
          <a:prstGeom prst="actionButtonHome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2000" y="4724400"/>
            <a:ext cx="7772400" cy="1447800"/>
          </a:xfrm>
          <a:prstGeom prst="rect">
            <a:avLst/>
          </a:prstGeom>
          <a:solidFill>
            <a:srgbClr val="002060"/>
          </a:solidFill>
          <a:ln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Arial" pitchFamily="34" charset="0"/>
              <a:buChar char="•"/>
            </a:pPr>
            <a:r>
              <a:rPr lang="bn-BD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নান্দনিক শিল্প , লোকশিল্প ও কারুশিল্পের ব্যবহারিক ক্ষেত্র সমূহের একটি তালিকা  প্রস্তুত  কর। 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43400" y="2505670"/>
            <a:ext cx="38862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80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8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5" descr="Animated-applause-hand-clapping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3590365"/>
            <a:ext cx="3352800" cy="319143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37029" y="954137"/>
            <a:ext cx="7971971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23900" b="1" kern="1500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667800" y="487740"/>
            <a:ext cx="37104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9600" kern="15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সকলকে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857</TotalTime>
  <Words>157</Words>
  <Application>Microsoft Office PowerPoint</Application>
  <PresentationFormat>On-screen Show (4:3)</PresentationFormat>
  <Paragraphs>64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BlackTie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COMPUTER'S PATHOLOGY @ UTTARA HM PLAZA SHOP # 35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SSA. SAZIB # 01671417741 # 01816746474</dc:creator>
  <cp:lastModifiedBy>Doel-1612i3</cp:lastModifiedBy>
  <cp:revision>383</cp:revision>
  <dcterms:created xsi:type="dcterms:W3CDTF">2013-12-15T08:16:26Z</dcterms:created>
  <dcterms:modified xsi:type="dcterms:W3CDTF">2014-02-07T03:54:00Z</dcterms:modified>
</cp:coreProperties>
</file>